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8"/>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1" r:id="rId137"/>
    <p:sldId id="402" r:id="rId138"/>
    <p:sldId id="403" r:id="rId139"/>
    <p:sldId id="404" r:id="rId140"/>
    <p:sldId id="405" r:id="rId141"/>
    <p:sldId id="406" r:id="rId142"/>
    <p:sldId id="407"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8" r:id="rId161"/>
    <p:sldId id="429" r:id="rId162"/>
    <p:sldId id="430" r:id="rId163"/>
    <p:sldId id="431"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0" r:id="rId287"/>
    <p:sldId id="561" r:id="rId288"/>
    <p:sldId id="562"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632" r:id="rId344"/>
    <p:sldId id="633" r:id="rId345"/>
    <p:sldId id="634" r:id="rId346"/>
    <p:sldId id="635" r:id="rId347"/>
    <p:sldId id="636" r:id="rId348"/>
    <p:sldId id="637" r:id="rId349"/>
    <p:sldId id="638" r:id="rId350"/>
    <p:sldId id="639" r:id="rId351"/>
    <p:sldId id="640" r:id="rId352"/>
    <p:sldId id="641" r:id="rId353"/>
    <p:sldId id="642" r:id="rId354"/>
    <p:sldId id="643" r:id="rId355"/>
    <p:sldId id="644" r:id="rId356"/>
    <p:sldId id="645" r:id="rId357"/>
    <p:sldId id="646" r:id="rId358"/>
    <p:sldId id="647" r:id="rId359"/>
    <p:sldId id="648" r:id="rId360"/>
    <p:sldId id="649" r:id="rId361"/>
    <p:sldId id="650" r:id="rId362"/>
    <p:sldId id="651" r:id="rId363"/>
    <p:sldId id="652" r:id="rId364"/>
    <p:sldId id="653" r:id="rId365"/>
    <p:sldId id="654" r:id="rId366"/>
    <p:sldId id="655" r:id="rId367"/>
    <p:sldId id="656" r:id="rId368"/>
    <p:sldId id="657" r:id="rId369"/>
    <p:sldId id="658" r:id="rId370"/>
    <p:sldId id="659" r:id="rId371"/>
    <p:sldId id="660" r:id="rId372"/>
    <p:sldId id="661" r:id="rId373"/>
    <p:sldId id="662" r:id="rId374"/>
    <p:sldId id="663" r:id="rId375"/>
    <p:sldId id="664" r:id="rId376"/>
    <p:sldId id="665" r:id="rId377"/>
    <p:sldId id="666" r:id="rId378"/>
    <p:sldId id="667" r:id="rId379"/>
    <p:sldId id="668" r:id="rId380"/>
    <p:sldId id="669" r:id="rId381"/>
    <p:sldId id="670" r:id="rId382"/>
    <p:sldId id="671" r:id="rId383"/>
    <p:sldId id="672" r:id="rId384"/>
    <p:sldId id="673" r:id="rId385"/>
    <p:sldId id="674" r:id="rId386"/>
    <p:sldId id="675" r:id="rId387"/>
    <p:sldId id="676" r:id="rId388"/>
    <p:sldId id="677" r:id="rId389"/>
    <p:sldId id="678" r:id="rId390"/>
    <p:sldId id="679" r:id="rId391"/>
    <p:sldId id="680" r:id="rId392"/>
    <p:sldId id="681" r:id="rId393"/>
    <p:sldId id="682" r:id="rId394"/>
    <p:sldId id="683" r:id="rId395"/>
    <p:sldId id="684" r:id="rId396"/>
    <p:sldId id="685" r:id="rId397"/>
    <p:sldId id="686" r:id="rId398"/>
    <p:sldId id="687" r:id="rId399"/>
    <p:sldId id="688" r:id="rId400"/>
    <p:sldId id="689" r:id="rId401"/>
    <p:sldId id="690" r:id="rId402"/>
    <p:sldId id="691" r:id="rId403"/>
    <p:sldId id="692" r:id="rId404"/>
    <p:sldId id="693" r:id="rId405"/>
    <p:sldId id="694" r:id="rId406"/>
    <p:sldId id="695" r:id="rId407"/>
    <p:sldId id="696" r:id="rId408"/>
    <p:sldId id="697" r:id="rId409"/>
    <p:sldId id="698" r:id="rId410"/>
    <p:sldId id="699" r:id="rId411"/>
    <p:sldId id="700" r:id="rId412"/>
    <p:sldId id="701" r:id="rId413"/>
    <p:sldId id="702" r:id="rId414"/>
    <p:sldId id="703" r:id="rId415"/>
    <p:sldId id="704" r:id="rId416"/>
    <p:sldId id="705" r:id="rId417"/>
    <p:sldId id="707" r:id="rId418"/>
    <p:sldId id="708" r:id="rId419"/>
    <p:sldId id="709" r:id="rId420"/>
    <p:sldId id="710" r:id="rId421"/>
    <p:sldId id="711" r:id="rId422"/>
    <p:sldId id="712" r:id="rId423"/>
    <p:sldId id="713" r:id="rId424"/>
    <p:sldId id="714" r:id="rId425"/>
    <p:sldId id="715" r:id="rId426"/>
    <p:sldId id="716" r:id="rId427"/>
    <p:sldId id="717" r:id="rId428"/>
    <p:sldId id="718" r:id="rId429"/>
    <p:sldId id="719" r:id="rId430"/>
    <p:sldId id="720" r:id="rId431"/>
    <p:sldId id="721" r:id="rId432"/>
    <p:sldId id="722" r:id="rId433"/>
    <p:sldId id="723" r:id="rId434"/>
    <p:sldId id="724" r:id="rId435"/>
    <p:sldId id="725" r:id="rId436"/>
    <p:sldId id="726" r:id="rId437"/>
    <p:sldId id="727" r:id="rId438"/>
    <p:sldId id="728" r:id="rId439"/>
    <p:sldId id="729" r:id="rId440"/>
    <p:sldId id="730" r:id="rId441"/>
    <p:sldId id="731" r:id="rId442"/>
    <p:sldId id="732" r:id="rId443"/>
    <p:sldId id="733" r:id="rId444"/>
    <p:sldId id="734" r:id="rId445"/>
    <p:sldId id="735" r:id="rId446"/>
    <p:sldId id="736" r:id="rId447"/>
    <p:sldId id="737" r:id="rId448"/>
    <p:sldId id="738" r:id="rId449"/>
    <p:sldId id="739" r:id="rId450"/>
    <p:sldId id="740" r:id="rId451"/>
    <p:sldId id="741" r:id="rId452"/>
    <p:sldId id="742" r:id="rId453"/>
    <p:sldId id="743" r:id="rId454"/>
    <p:sldId id="744" r:id="rId455"/>
    <p:sldId id="745" r:id="rId456"/>
    <p:sldId id="746" r:id="rId457"/>
    <p:sldId id="747" r:id="rId458"/>
    <p:sldId id="748" r:id="rId459"/>
    <p:sldId id="749" r:id="rId460"/>
    <p:sldId id="750" r:id="rId461"/>
    <p:sldId id="751" r:id="rId462"/>
    <p:sldId id="752" r:id="rId463"/>
    <p:sldId id="753" r:id="rId464"/>
    <p:sldId id="754" r:id="rId465"/>
    <p:sldId id="755" r:id="rId466"/>
    <p:sldId id="756" r:id="rId467"/>
    <p:sldId id="757" r:id="rId468"/>
    <p:sldId id="758" r:id="rId469"/>
    <p:sldId id="759" r:id="rId470"/>
    <p:sldId id="760" r:id="rId471"/>
    <p:sldId id="761" r:id="rId472"/>
    <p:sldId id="762" r:id="rId473"/>
    <p:sldId id="763" r:id="rId474"/>
    <p:sldId id="764" r:id="rId475"/>
    <p:sldId id="765" r:id="rId476"/>
    <p:sldId id="766" r:id="rId477"/>
    <p:sldId id="767" r:id="rId478"/>
    <p:sldId id="768" r:id="rId479"/>
    <p:sldId id="769" r:id="rId480"/>
    <p:sldId id="770" r:id="rId481"/>
    <p:sldId id="771" r:id="rId482"/>
    <p:sldId id="772" r:id="rId483"/>
    <p:sldId id="773" r:id="rId484"/>
    <p:sldId id="774" r:id="rId485"/>
    <p:sldId id="775" r:id="rId486"/>
    <p:sldId id="776" r:id="rId487"/>
    <p:sldId id="777" r:id="rId488"/>
    <p:sldId id="778" r:id="rId489"/>
    <p:sldId id="779" r:id="rId490"/>
    <p:sldId id="780" r:id="rId491"/>
    <p:sldId id="781" r:id="rId492"/>
    <p:sldId id="782" r:id="rId493"/>
    <p:sldId id="783" r:id="rId494"/>
    <p:sldId id="784" r:id="rId495"/>
    <p:sldId id="785" r:id="rId496"/>
    <p:sldId id="786" r:id="rId497"/>
    <p:sldId id="787" r:id="rId498"/>
    <p:sldId id="788" r:id="rId499"/>
    <p:sldId id="789" r:id="rId500"/>
    <p:sldId id="790" r:id="rId501"/>
    <p:sldId id="791" r:id="rId502"/>
    <p:sldId id="792" r:id="rId503"/>
    <p:sldId id="793" r:id="rId504"/>
    <p:sldId id="794" r:id="rId505"/>
    <p:sldId id="795" r:id="rId506"/>
    <p:sldId id="796" r:id="rId507"/>
    <p:sldId id="797" r:id="rId508"/>
    <p:sldId id="798" r:id="rId509"/>
    <p:sldId id="799" r:id="rId510"/>
    <p:sldId id="800" r:id="rId511"/>
    <p:sldId id="801" r:id="rId512"/>
    <p:sldId id="802" r:id="rId513"/>
    <p:sldId id="803" r:id="rId514"/>
    <p:sldId id="804" r:id="rId515"/>
    <p:sldId id="805" r:id="rId516"/>
    <p:sldId id="806" r:id="rId517"/>
    <p:sldId id="807" r:id="rId518"/>
    <p:sldId id="808" r:id="rId519"/>
    <p:sldId id="809" r:id="rId520"/>
    <p:sldId id="810" r:id="rId521"/>
    <p:sldId id="811" r:id="rId522"/>
    <p:sldId id="812" r:id="rId523"/>
    <p:sldId id="813" r:id="rId524"/>
    <p:sldId id="814" r:id="rId525"/>
    <p:sldId id="815" r:id="rId526"/>
    <p:sldId id="816" r:id="rId527"/>
    <p:sldId id="817" r:id="rId528"/>
    <p:sldId id="818" r:id="rId529"/>
    <p:sldId id="819" r:id="rId530"/>
    <p:sldId id="820" r:id="rId531"/>
    <p:sldId id="821" r:id="rId532"/>
    <p:sldId id="822" r:id="rId533"/>
    <p:sldId id="823" r:id="rId534"/>
    <p:sldId id="824" r:id="rId535"/>
    <p:sldId id="825" r:id="rId536"/>
    <p:sldId id="826" r:id="rId537"/>
    <p:sldId id="827" r:id="rId538"/>
    <p:sldId id="828" r:id="rId539"/>
    <p:sldId id="829" r:id="rId540"/>
    <p:sldId id="830" r:id="rId541"/>
    <p:sldId id="831" r:id="rId542"/>
    <p:sldId id="832" r:id="rId543"/>
    <p:sldId id="833" r:id="rId544"/>
    <p:sldId id="834" r:id="rId545"/>
    <p:sldId id="835" r:id="rId546"/>
    <p:sldId id="836" r:id="rId547"/>
    <p:sldId id="837" r:id="rId548"/>
    <p:sldId id="838" r:id="rId549"/>
    <p:sldId id="839" r:id="rId550"/>
    <p:sldId id="840" r:id="rId551"/>
    <p:sldId id="841" r:id="rId552"/>
    <p:sldId id="842" r:id="rId553"/>
    <p:sldId id="843" r:id="rId554"/>
    <p:sldId id="844" r:id="rId555"/>
    <p:sldId id="845" r:id="rId556"/>
    <p:sldId id="846" r:id="rId55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notesMaster" Target="notesMasters/notes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8/21/2019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8/21/2019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26721315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181"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1071546"/>
            <a:ext cx="8845114" cy="3581400"/>
            <a:chOff x="1575547" y="1000496"/>
            <a:chExt cx="8845114" cy="358140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95927" y="1097805"/>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286380"/>
              <a:ext cx="5191811"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4630215" y="1429124"/>
              <a:ext cx="5790446"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p:cNvSpPr/>
          <p:nvPr/>
        </p:nvSpPr>
        <p:spPr>
          <a:xfrm>
            <a:off x="0" y="2143116"/>
            <a:ext cx="4237818" cy="1631216"/>
          </a:xfrm>
          <a:prstGeom prst="rect">
            <a:avLst/>
          </a:prstGeom>
        </p:spPr>
        <p:txBody>
          <a:bodyPr wrap="square">
            <a:spAutoFit/>
          </a:bodyPr>
          <a:lstStyle/>
          <a:p>
            <a:r>
              <a:rPr lang="en-US" sz="2000" dirty="0" smtClean="0">
                <a:solidFill>
                  <a:srgbClr val="00B0F0"/>
                </a:solidFill>
              </a:rPr>
              <a:t>Data is a mess and needs to be processed to make it meaningful. The DIKW hierarchy describes how data evolves into information, knowledge, and wisdom respectively.</a:t>
            </a:r>
            <a:endParaRPr lang="en-US" sz="2000" dirty="0">
              <a:solidFill>
                <a:srgbClr val="00B0F0"/>
              </a:solidFill>
            </a:endParaRP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2285702">
                  <a:extLst>
                    <a:ext uri="{9D8B030D-6E8A-4147-A177-3AD203B41FA5}">
                      <a16:colId xmlns:a16="http://schemas.microsoft.com/office/drawing/2014/main" xmlns="" val="20001"/>
                    </a:ext>
                  </a:extLst>
                </a:gridCol>
                <a:gridCol w="3657124">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666842" y="6143644"/>
            <a:ext cx="4293676" cy="400110"/>
          </a:xfrm>
          <a:prstGeom prst="rect">
            <a:avLst/>
          </a:prstGeom>
        </p:spPr>
        <p:txBody>
          <a:bodyPr wrap="none">
            <a:spAutoFit/>
          </a:bodyPr>
          <a:lstStyle/>
          <a:p>
            <a:r>
              <a:rPr lang="en-US" sz="2000" dirty="0" smtClean="0">
                <a:solidFill>
                  <a:srgbClr val="00B0F0"/>
                </a:solidFill>
              </a:rPr>
              <a:t>set default_storage_engine = memory;</a:t>
            </a:r>
            <a:endParaRPr lang="en-US" sz="2000" dirty="0">
              <a:solidFill>
                <a:srgbClr val="00B0F0"/>
              </a:solidFill>
            </a:endParaRP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p14="http://schemas.microsoft.com/office/powerpoint/2010/main" xmlns="" val="116975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a16="http://schemas.microsoft.com/office/drawing/2014/main" xmlns="" val="20000"/>
                    </a:ext>
                  </a:extLst>
                </a:gridCol>
                <a:gridCol w="8556481">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p14="http://schemas.microsoft.com/office/powerpoint/2010/main" xmlns="" val="615399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562" y="3886200"/>
            <a:ext cx="7999959" cy="2430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99547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a16="http://schemas.microsoft.com/office/drawing/2014/main" xmlns="" val="20000"/>
                    </a:ext>
                  </a:extLst>
                </a:gridCol>
                <a:gridCol w="152380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752372">
                  <a:extLst>
                    <a:ext uri="{9D8B030D-6E8A-4147-A177-3AD203B41FA5}">
                      <a16:colId xmlns:a16="http://schemas.microsoft.com/office/drawing/2014/main" xmlns="" val="20003"/>
                    </a:ext>
                  </a:extLst>
                </a:gridCol>
                <a:gridCol w="1752372">
                  <a:extLst>
                    <a:ext uri="{9D8B030D-6E8A-4147-A177-3AD203B41FA5}">
                      <a16:colId xmlns:a16="http://schemas.microsoft.com/office/drawing/2014/main" xmlns=""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407</TotalTime>
  <Words>34095</Words>
  <Application>Microsoft Office PowerPoint</Application>
  <PresentationFormat>Custom</PresentationFormat>
  <Paragraphs>4629</Paragraphs>
  <Slides>556</Slides>
  <Notes>7</Notes>
  <HiddenSlides>2</HiddenSlides>
  <MMClips>0</MMClips>
  <ScaleCrop>false</ScaleCrop>
  <HeadingPairs>
    <vt:vector size="4" baseType="variant">
      <vt:variant>
        <vt:lpstr>Theme</vt:lpstr>
      </vt:variant>
      <vt:variant>
        <vt:i4>1</vt:i4>
      </vt:variant>
      <vt:variant>
        <vt:lpstr>Slide Titles</vt:lpstr>
      </vt:variant>
      <vt:variant>
        <vt:i4>556</vt:i4>
      </vt:variant>
    </vt:vector>
  </HeadingPairs>
  <TitlesOfParts>
    <vt:vector size="55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There are 3 places where aggregate functions can appear in a query</vt:lpstr>
      <vt:lpstr>Slide 176</vt:lpstr>
      <vt:lpstr>Slide 177</vt:lpstr>
      <vt:lpstr>Slide 178</vt:lpstr>
      <vt:lpstr>Slide 179</vt:lpstr>
      <vt:lpstr>There are 3 places where aggregate functions can appear in a query</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Entity Relationship Diagram (ER Diagram)</vt:lpstr>
      <vt:lpstr>Entity Relationship Diagram (ER Diagram)</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SHOW ENGINES Syntax</vt:lpstr>
      <vt:lpstr>ENGINES</vt:lpstr>
      <vt:lpstr>Slide 326</vt:lpstr>
      <vt:lpstr>SHOW DATABASES Syntax</vt:lpstr>
      <vt:lpstr>Slide 328</vt:lpstr>
      <vt:lpstr>USE DATABASES Syntax</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63</cp:revision>
  <dcterms:created xsi:type="dcterms:W3CDTF">2019-04-24T09:11:59Z</dcterms:created>
  <dcterms:modified xsi:type="dcterms:W3CDTF">2019-08-21T03:00:14Z</dcterms:modified>
</cp:coreProperties>
</file>